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1692a8487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1692a848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1692a8487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1692a8487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1692a8487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1692a8487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1692a848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1692a848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1692a8487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1692a8487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1692a848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1692a848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1692a8487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1692a8487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1692a8487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1692a8487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1692a8487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1692a848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1692a8487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1692a8487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1692a8487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1692a8487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ZWmssi_A2HC2Jdn_vFpgz-2yItJE2PNv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744575"/>
            <a:ext cx="8520600" cy="14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Бронекошки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 индустрии</a:t>
            </a:r>
            <a:endParaRPr sz="5977"/>
          </a:p>
        </p:txBody>
      </p:sp>
      <p:sp>
        <p:nvSpPr>
          <p:cNvPr id="100" name="Google Shape;100;p25"/>
          <p:cNvSpPr txBox="1"/>
          <p:nvPr/>
        </p:nvSpPr>
        <p:spPr>
          <a:xfrm>
            <a:off x="311700" y="2140800"/>
            <a:ext cx="870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(</a:t>
            </a:r>
            <a:r>
              <a:rPr lang="ru" sz="2200">
                <a:solidFill>
                  <a:schemeClr val="dk1"/>
                </a:solidFill>
              </a:rPr>
              <a:t>Оптимизация расписания и траекторий для многороботных манипуляторов</a:t>
            </a:r>
            <a:r>
              <a:rPr lang="ru" sz="2200">
                <a:solidFill>
                  <a:schemeClr val="dk1"/>
                </a:solidFill>
              </a:rPr>
              <a:t>) 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Видео</a:t>
            </a:r>
            <a:endParaRPr sz="4300"/>
          </a:p>
        </p:txBody>
      </p:sp>
      <p:pic>
        <p:nvPicPr>
          <p:cNvPr id="180" name="Google Shape;180;p34" title="video_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25" y="1079225"/>
            <a:ext cx="6824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198800" y="0"/>
            <a:ext cx="9456699" cy="52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>
            <p:ph type="ctrTitle"/>
          </p:nvPr>
        </p:nvSpPr>
        <p:spPr>
          <a:xfrm>
            <a:off x="311700" y="484450"/>
            <a:ext cx="85206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269250" y="186571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245">
                <a:solidFill>
                  <a:schemeClr val="dk1"/>
                </a:solidFill>
              </a:rPr>
              <a:t>Создан прототип планировщика для многороботных систем</a:t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245">
                <a:solidFill>
                  <a:schemeClr val="dk1"/>
                </a:solidFill>
              </a:rPr>
              <a:t>Поддержка оптимизации, коллизий, визуализации</a:t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245">
                <a:solidFill>
                  <a:schemeClr val="dk1"/>
                </a:solidFill>
              </a:rPr>
              <a:t>Реальные сценарии протестированы</a:t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4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245">
                <a:solidFill>
                  <a:schemeClr val="dk1"/>
                </a:solidFill>
              </a:rPr>
              <a:t>Готов к демонстрации и расширению</a:t>
            </a:r>
            <a:endParaRPr sz="1245">
              <a:solidFill>
                <a:schemeClr val="dk1"/>
              </a:solidFill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125" y="3084375"/>
            <a:ext cx="1765400" cy="17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6646050" y="3969675"/>
            <a:ext cx="197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Полное описание в README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ctrTitle"/>
          </p:nvPr>
        </p:nvSpPr>
        <p:spPr>
          <a:xfrm>
            <a:off x="0" y="0"/>
            <a:ext cx="5174700" cy="11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Проблема производства</a:t>
            </a:r>
            <a:endParaRPr sz="3000"/>
          </a:p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332500" y="1525500"/>
            <a:ext cx="4572000" cy="3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Серийная линия: несколько роботов должны выполнять pick &amp; place для заготовок.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Цели: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минимизировать такт (makespan)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исключить простои и столкновения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соблюсти физические ограничения роботов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400" y="1151750"/>
            <a:ext cx="3664500" cy="28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Входные данные</a:t>
            </a:r>
            <a:endParaRPr sz="4300"/>
          </a:p>
        </p:txBody>
      </p:sp>
      <p:sp>
        <p:nvSpPr>
          <p:cNvPr id="113" name="Google Shape;113;p27"/>
          <p:cNvSpPr txBox="1"/>
          <p:nvPr/>
        </p:nvSpPr>
        <p:spPr>
          <a:xfrm>
            <a:off x="213175" y="1556800"/>
            <a:ext cx="8179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Кол-во роботов K, операций 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Параметры суставов (диапазоны, скорости, ускорения)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Геометрия (базы роботов, Tool clearance, Safe distance)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" sz="1600">
                <a:solidFill>
                  <a:schemeClr val="dk1"/>
                </a:solidFill>
              </a:rPr>
              <a:t>Список операций: pick(XYZ), place(XYZ), время tᵢ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492525" y="3551800"/>
            <a:ext cx="5106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📄 Формат: обычный текстовый файл → легко редактировать и генерировать.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925" y="975137"/>
            <a:ext cx="2693400" cy="3193200"/>
          </a:xfrm>
          <a:prstGeom prst="roundRect">
            <a:avLst>
              <a:gd fmla="val 1165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8"/>
            <a:ext cx="9193174" cy="5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>
            <p:ph type="ctrTitle"/>
          </p:nvPr>
        </p:nvSpPr>
        <p:spPr>
          <a:xfrm>
            <a:off x="268083" y="73835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Reverse Engineering?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 amt="30000"/>
          </a:blip>
          <a:srcRect b="0" l="22591" r="24126" t="0"/>
          <a:stretch/>
        </p:blipFill>
        <p:spPr>
          <a:xfrm>
            <a:off x="418050" y="1706449"/>
            <a:ext cx="1970700" cy="2469900"/>
          </a:xfrm>
          <a:prstGeom prst="roundRect">
            <a:avLst>
              <a:gd fmla="val 13198" name="adj"/>
            </a:avLst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4">
            <a:alphaModFix amt="30000"/>
          </a:blip>
          <a:srcRect b="4622" l="4636" r="49095" t="9304"/>
          <a:stretch/>
        </p:blipFill>
        <p:spPr>
          <a:xfrm>
            <a:off x="4663750" y="1706452"/>
            <a:ext cx="1970700" cy="2469900"/>
          </a:xfrm>
          <a:prstGeom prst="roundRect">
            <a:avLst>
              <a:gd fmla="val 8033" name="adj"/>
            </a:avLst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 rotWithShape="1">
          <a:blip r:embed="rId5">
            <a:alphaModFix amt="30000"/>
          </a:blip>
          <a:srcRect b="0" l="0" r="40259" t="0"/>
          <a:stretch/>
        </p:blipFill>
        <p:spPr>
          <a:xfrm>
            <a:off x="2540900" y="1706452"/>
            <a:ext cx="1970700" cy="2469900"/>
          </a:xfrm>
          <a:prstGeom prst="roundRect">
            <a:avLst>
              <a:gd fmla="val 13198" name="adj"/>
            </a:avLst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6">
            <a:alphaModFix amt="30000"/>
          </a:blip>
          <a:srcRect b="0" l="27728" r="19079" t="0"/>
          <a:stretch/>
        </p:blipFill>
        <p:spPr>
          <a:xfrm>
            <a:off x="6786600" y="1706452"/>
            <a:ext cx="1970700" cy="2469900"/>
          </a:xfrm>
          <a:prstGeom prst="roundRect">
            <a:avLst>
              <a:gd fmla="val 12624" name="adj"/>
            </a:avLst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>
            <p:ph type="ctrTitle"/>
          </p:nvPr>
        </p:nvSpPr>
        <p:spPr>
          <a:xfrm>
            <a:off x="1351800" y="272500"/>
            <a:ext cx="6440400" cy="11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/>
              <a:t>Алгоритм решения</a:t>
            </a:r>
            <a:endParaRPr sz="3900"/>
          </a:p>
        </p:txBody>
      </p:sp>
      <p:sp>
        <p:nvSpPr>
          <p:cNvPr id="131" name="Google Shape;131;p29"/>
          <p:cNvSpPr txBox="1"/>
          <p:nvPr/>
        </p:nvSpPr>
        <p:spPr>
          <a:xfrm>
            <a:off x="386875" y="1706450"/>
            <a:ext cx="212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Парсер - 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Загружает текстовый файл и превращает в структуру Python.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2497325" y="2290700"/>
            <a:ext cx="2122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Планировщик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CP-SAT (Google OR-Tools):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распределяет операции по роботам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минимизирует makespan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учитывает ограничения по времени.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4663750" y="1706450"/>
            <a:ext cx="2122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Проверка коллизий</a:t>
            </a:r>
            <a:br>
              <a:rPr lang="ru" sz="1300">
                <a:solidFill>
                  <a:schemeClr val="dk1"/>
                </a:solidFill>
              </a:rPr>
            </a:br>
            <a:r>
              <a:rPr lang="ru" sz="1300">
                <a:solidFill>
                  <a:schemeClr val="dk1"/>
                </a:solidFill>
              </a:rPr>
              <a:t>TCP траектории → проверка расстояний между роботами.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Аналитический расчёт min‖p₁(t) - p₂(t)‖ на каждом сегменте.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6710550" y="2290700"/>
            <a:ext cx="2122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Визуализатор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HTML+JavaScript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Анимация TCP-траекторий → можно смотреть в браузере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1197050" y="3364825"/>
            <a:ext cx="455100" cy="45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3298700" y="1871450"/>
            <a:ext cx="455100" cy="45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5421550" y="3364825"/>
            <a:ext cx="455100" cy="45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7544400" y="1871450"/>
            <a:ext cx="455100" cy="45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9" name="Google Shape;139;p29"/>
          <p:cNvCxnSpPr>
            <a:stCxn id="126" idx="2"/>
            <a:endCxn id="140" idx="0"/>
          </p:cNvCxnSpPr>
          <p:nvPr/>
        </p:nvCxnSpPr>
        <p:spPr>
          <a:xfrm flipH="1" rot="-5400000">
            <a:off x="1809450" y="3770299"/>
            <a:ext cx="238200" cy="1050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9"/>
          <p:cNvCxnSpPr>
            <a:stCxn id="128" idx="2"/>
          </p:cNvCxnSpPr>
          <p:nvPr/>
        </p:nvCxnSpPr>
        <p:spPr>
          <a:xfrm rot="5400000">
            <a:off x="2855300" y="3743602"/>
            <a:ext cx="238200" cy="1103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9"/>
          <p:cNvCxnSpPr>
            <a:stCxn id="127" idx="2"/>
            <a:endCxn id="143" idx="0"/>
          </p:cNvCxnSpPr>
          <p:nvPr/>
        </p:nvCxnSpPr>
        <p:spPr>
          <a:xfrm flipH="1" rot="-5400000">
            <a:off x="6059650" y="3765802"/>
            <a:ext cx="238200" cy="1059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9"/>
          <p:cNvCxnSpPr>
            <a:stCxn id="129" idx="2"/>
          </p:cNvCxnSpPr>
          <p:nvPr/>
        </p:nvCxnSpPr>
        <p:spPr>
          <a:xfrm rot="5400000">
            <a:off x="7121100" y="3763702"/>
            <a:ext cx="238200" cy="1063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9"/>
          <p:cNvCxnSpPr/>
          <p:nvPr/>
        </p:nvCxnSpPr>
        <p:spPr>
          <a:xfrm flipH="1" rot="5400000">
            <a:off x="5005413" y="1101524"/>
            <a:ext cx="238200" cy="1050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9"/>
          <p:cNvCxnSpPr>
            <a:stCxn id="128" idx="0"/>
          </p:cNvCxnSpPr>
          <p:nvPr/>
        </p:nvCxnSpPr>
        <p:spPr>
          <a:xfrm rot="-5400000">
            <a:off x="3963500" y="1070602"/>
            <a:ext cx="198600" cy="10731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Пример сценария</a:t>
            </a:r>
            <a:endParaRPr sz="4300"/>
          </a:p>
        </p:txBody>
      </p:sp>
      <p:sp>
        <p:nvSpPr>
          <p:cNvPr id="152" name="Google Shape;152;p30"/>
          <p:cNvSpPr txBox="1"/>
          <p:nvPr/>
        </p:nvSpPr>
        <p:spPr>
          <a:xfrm>
            <a:off x="355400" y="1717938"/>
            <a:ext cx="4320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Сценарий: 3 робота, 6 операций, общий стол для pick.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Планировщик назначает операции → все выглядит оптимально (13 секунд).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Коллизия-чекер запускается → показывает, что у всех роботов траектории пересекаются в одной точке.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Алгоритм вставляет задержки, чтобы избежать аварии → общее время возрастает до 76 секунд.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Визуализатор показывает: роботы сходятся к одной точке, но ждут друг друга.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800" y="515601"/>
            <a:ext cx="3295200" cy="268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Пример сценария</a:t>
            </a:r>
            <a:endParaRPr sz="4300"/>
          </a:p>
        </p:txBody>
      </p:sp>
      <p:sp>
        <p:nvSpPr>
          <p:cNvPr id="159" name="Google Shape;159;p31"/>
          <p:cNvSpPr txBox="1"/>
          <p:nvPr/>
        </p:nvSpPr>
        <p:spPr>
          <a:xfrm>
            <a:off x="342925" y="1563025"/>
            <a:ext cx="4351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Вывод: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Система умеет находить скрытые конфликты и корректно вносит задержки.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Это помогает инженеру понять, что: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нужно изменить layout (расставить роботов по-другому),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либо разделить операции по кластерам,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либо перенести pick-зону.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275" y="561775"/>
            <a:ext cx="2295900" cy="39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Ограничения</a:t>
            </a:r>
            <a:endParaRPr sz="4300"/>
          </a:p>
        </p:txBody>
      </p:sp>
      <p:sp>
        <p:nvSpPr>
          <p:cNvPr id="167" name="Google Shape;167;p32"/>
          <p:cNvSpPr txBox="1"/>
          <p:nvPr/>
        </p:nvSpPr>
        <p:spPr>
          <a:xfrm>
            <a:off x="517475" y="2000450"/>
            <a:ext cx="818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⚠ Упрощённая модель обратной кинематики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⚠ Коллизии только обнаруживаются (не устраняются)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⚠ Приближённый расчёт времени движения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⚠ Ограничение при большом числе роботов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>
            <p:ph type="ctrTitle"/>
          </p:nvPr>
        </p:nvSpPr>
        <p:spPr>
          <a:xfrm>
            <a:off x="311700" y="12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Возможности развития</a:t>
            </a:r>
            <a:endParaRPr sz="4300"/>
          </a:p>
        </p:txBody>
      </p:sp>
      <p:sp>
        <p:nvSpPr>
          <p:cNvPr id="174" name="Google Shape;174;p33"/>
          <p:cNvSpPr txBox="1"/>
          <p:nvPr/>
        </p:nvSpPr>
        <p:spPr>
          <a:xfrm>
            <a:off x="517475" y="2000450"/>
            <a:ext cx="8184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🚀 Алгоритмы избежания коллизий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🚀 Более точная кинематика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🚀 Синхронизация траекторий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🚀 Интеграция с ROS2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🚀 Использование ML для оптимизации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